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ers, JT" userId="11c33a0f-9c93-4593-afd7-1e0c69a99d05" providerId="ADAL" clId="{58DD36E0-0B0A-4828-88C8-843DE2D5E287}"/>
    <pc:docChg chg="custSel modSld">
      <pc:chgData name="Bowers, JT" userId="11c33a0f-9c93-4593-afd7-1e0c69a99d05" providerId="ADAL" clId="{58DD36E0-0B0A-4828-88C8-843DE2D5E287}" dt="2024-03-01T14:24:52.724" v="1" actId="14100"/>
      <pc:docMkLst>
        <pc:docMk/>
      </pc:docMkLst>
      <pc:sldChg chg="modSp mod">
        <pc:chgData name="Bowers, JT" userId="11c33a0f-9c93-4593-afd7-1e0c69a99d05" providerId="ADAL" clId="{58DD36E0-0B0A-4828-88C8-843DE2D5E287}" dt="2024-03-01T14:24:52.724" v="1" actId="14100"/>
        <pc:sldMkLst>
          <pc:docMk/>
          <pc:sldMk cId="1932262781" sldId="257"/>
        </pc:sldMkLst>
        <pc:spChg chg="mod">
          <ac:chgData name="Bowers, JT" userId="11c33a0f-9c93-4593-afd7-1e0c69a99d05" providerId="ADAL" clId="{58DD36E0-0B0A-4828-88C8-843DE2D5E287}" dt="2024-03-01T14:24:52.724" v="1" actId="14100"/>
          <ac:spMkLst>
            <pc:docMk/>
            <pc:sldMk cId="1932262781" sldId="257"/>
            <ac:spMk id="2" creationId="{D1D03A07-C401-3389-4CAB-CB8D4B5D2B04}"/>
          </ac:spMkLst>
        </pc:spChg>
      </pc:sldChg>
      <pc:sldChg chg="delSp mod">
        <pc:chgData name="Bowers, JT" userId="11c33a0f-9c93-4593-afd7-1e0c69a99d05" providerId="ADAL" clId="{58DD36E0-0B0A-4828-88C8-843DE2D5E287}" dt="2024-03-01T14:24:40.790" v="0" actId="478"/>
        <pc:sldMkLst>
          <pc:docMk/>
          <pc:sldMk cId="280831500" sldId="259"/>
        </pc:sldMkLst>
        <pc:spChg chg="del">
          <ac:chgData name="Bowers, JT" userId="11c33a0f-9c93-4593-afd7-1e0c69a99d05" providerId="ADAL" clId="{58DD36E0-0B0A-4828-88C8-843DE2D5E287}" dt="2024-03-01T14:24:40.790" v="0" actId="478"/>
          <ac:spMkLst>
            <pc:docMk/>
            <pc:sldMk cId="280831500" sldId="259"/>
            <ac:spMk id="9" creationId="{74090B59-13E1-128B-01A4-DF8D1F4DBAC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327868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1FE01-135E-4B07-B3A1-0618253C4537}"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231287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230961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73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257611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258704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1628609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328347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76370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104917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174991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01FE01-135E-4B07-B3A1-0618253C4537}"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114075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01FE01-135E-4B07-B3A1-0618253C4537}"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26530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41344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369515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01FE01-135E-4B07-B3A1-0618253C4537}" type="datetimeFigureOut">
              <a:rPr lang="en-US" smtClean="0"/>
              <a:t>3/1/2024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28920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01FE01-135E-4B07-B3A1-0618253C4537}"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FF3E2-F6DD-4D2E-A7BB-C722E0A8060B}" type="slidenum">
              <a:rPr lang="en-US" smtClean="0"/>
              <a:t>‹#›</a:t>
            </a:fld>
            <a:endParaRPr lang="en-US"/>
          </a:p>
        </p:txBody>
      </p:sp>
    </p:spTree>
    <p:extLst>
      <p:ext uri="{BB962C8B-B14F-4D97-AF65-F5344CB8AC3E}">
        <p14:creationId xmlns:p14="http://schemas.microsoft.com/office/powerpoint/2010/main" val="370081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01FE01-135E-4B07-B3A1-0618253C4537}" type="datetimeFigureOut">
              <a:rPr lang="en-US" smtClean="0"/>
              <a:t>3/1/2024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4FF3E2-F6DD-4D2E-A7BB-C722E0A8060B}" type="slidenum">
              <a:rPr lang="en-US" smtClean="0"/>
              <a:t>‹#›</a:t>
            </a:fld>
            <a:endParaRPr lang="en-US"/>
          </a:p>
        </p:txBody>
      </p:sp>
    </p:spTree>
    <p:extLst>
      <p:ext uri="{BB962C8B-B14F-4D97-AF65-F5344CB8AC3E}">
        <p14:creationId xmlns:p14="http://schemas.microsoft.com/office/powerpoint/2010/main" val="380125435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is-pier.wvnet.edu:9443/authenticationendpoint/login.do?RelayState=eyJ0ZW5hbnRJZCI6ImIzNTk2OTMyLWU0M2EtNDM2YS04ZDllLTg2OTIzYTM1MjNjYyIsImFjY291bnRJZCI6IjAwMUcwMDAwMDBpSG1TQUlBMCIsImp3dENhbGxiYWNrVXJsIjoiaHR0cHM6Ly9leHBlcmllbmNlLmVsbHVjaWFuY2xvdWQuY29tL3BjdGMvYXV0aC9jYWxsYmFjayIsImlkcExvZ291dFVybCI6Imh0dHBzOi8vZXhwZXJpZW5jZS5lbGx1Y2lhbmNsb3VkLmNvbS9pZHAtbG9nb3V0In0%3D&amp;commonAuthCallerPath=%2Fsamlsso&amp;forceAuth=false&amp;passiveAuth=false&amp;tenantDomain=carbon.super&amp;sessionDataKey=96068334-f45c-4a3d-8f41-6d1c84fbaa9c&amp;relyingParty=Experience_PROD&amp;type=samlsso&amp;sp=Experience_PROD&amp;isSaaSApp=false&amp;authenticators=BasicAuthenticator%3ALOCA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82B1-9600-74AE-6E8B-5C837777174C}"/>
              </a:ext>
            </a:extLst>
          </p:cNvPr>
          <p:cNvSpPr>
            <a:spLocks noGrp="1"/>
          </p:cNvSpPr>
          <p:nvPr>
            <p:ph type="ctrTitle"/>
          </p:nvPr>
        </p:nvSpPr>
        <p:spPr/>
        <p:txBody>
          <a:bodyPr/>
          <a:lstStyle/>
          <a:p>
            <a:r>
              <a:rPr lang="en-US" dirty="0"/>
              <a:t>Microsoft365 Outlook </a:t>
            </a:r>
          </a:p>
        </p:txBody>
      </p:sp>
      <p:sp>
        <p:nvSpPr>
          <p:cNvPr id="3" name="Subtitle 2">
            <a:extLst>
              <a:ext uri="{FF2B5EF4-FFF2-40B4-BE49-F238E27FC236}">
                <a16:creationId xmlns:a16="http://schemas.microsoft.com/office/drawing/2014/main" id="{508523FE-4B9E-972C-9728-E1403D46267F}"/>
              </a:ext>
            </a:extLst>
          </p:cNvPr>
          <p:cNvSpPr>
            <a:spLocks noGrp="1"/>
          </p:cNvSpPr>
          <p:nvPr>
            <p:ph type="subTitle" idx="1"/>
          </p:nvPr>
        </p:nvSpPr>
        <p:spPr/>
        <p:txBody>
          <a:bodyPr/>
          <a:lstStyle/>
          <a:p>
            <a:r>
              <a:rPr lang="en-US" dirty="0"/>
              <a:t>Event calendar scheduling</a:t>
            </a:r>
          </a:p>
        </p:txBody>
      </p:sp>
    </p:spTree>
    <p:extLst>
      <p:ext uri="{BB962C8B-B14F-4D97-AF65-F5344CB8AC3E}">
        <p14:creationId xmlns:p14="http://schemas.microsoft.com/office/powerpoint/2010/main" val="245979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541CD5-D7AC-4686-8783-CF5D1D4F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12191695"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6">
            <a:extLst>
              <a:ext uri="{FF2B5EF4-FFF2-40B4-BE49-F238E27FC236}">
                <a16:creationId xmlns:a16="http://schemas.microsoft.com/office/drawing/2014/main" id="{0420923D-0C6E-4656-9A01-EE9FB6345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87058"/>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16" name="Freeform 5">
            <a:extLst>
              <a:ext uri="{FF2B5EF4-FFF2-40B4-BE49-F238E27FC236}">
                <a16:creationId xmlns:a16="http://schemas.microsoft.com/office/drawing/2014/main" id="{904D0A95-DEAA-4B8D-A340-BEC3A5DBC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05" y="4065581"/>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txBody>
          <a:bodyPr/>
          <a:lstStyle/>
          <a:p>
            <a:endParaRPr lang="en-US"/>
          </a:p>
        </p:txBody>
      </p:sp>
      <p:sp>
        <p:nvSpPr>
          <p:cNvPr id="2" name="Title 1">
            <a:extLst>
              <a:ext uri="{FF2B5EF4-FFF2-40B4-BE49-F238E27FC236}">
                <a16:creationId xmlns:a16="http://schemas.microsoft.com/office/drawing/2014/main" id="{63CA3D5F-3772-A174-DBD1-C59FCD385ABD}"/>
              </a:ext>
            </a:extLst>
          </p:cNvPr>
          <p:cNvSpPr>
            <a:spLocks noGrp="1"/>
          </p:cNvSpPr>
          <p:nvPr>
            <p:ph type="title"/>
          </p:nvPr>
        </p:nvSpPr>
        <p:spPr>
          <a:xfrm>
            <a:off x="611853" y="4885339"/>
            <a:ext cx="10968294" cy="1237087"/>
          </a:xfrm>
        </p:spPr>
        <p:txBody>
          <a:bodyPr vert="horz" lIns="91440" tIns="45720" rIns="91440" bIns="45720" rtlCol="0">
            <a:normAutofit fontScale="90000"/>
          </a:bodyPr>
          <a:lstStyle/>
          <a:p>
            <a:pPr>
              <a:lnSpc>
                <a:spcPct val="90000"/>
              </a:lnSpc>
            </a:pPr>
            <a:r>
              <a:rPr lang="en-US" sz="2700" b="1" kern="1200" dirty="0">
                <a:solidFill>
                  <a:srgbClr val="EBEBEB"/>
                </a:solidFill>
                <a:effectLst/>
                <a:latin typeface="+mj-lt"/>
                <a:ea typeface="+mj-ea"/>
                <a:cs typeface="+mj-cs"/>
              </a:rPr>
              <a:t>Send the Meeting Invitation:</a:t>
            </a:r>
            <a:r>
              <a:rPr lang="en-US" sz="2700" kern="1200" dirty="0">
                <a:solidFill>
                  <a:srgbClr val="EBEBEB"/>
                </a:solidFill>
                <a:effectLst/>
                <a:latin typeface="+mj-lt"/>
                <a:ea typeface="+mj-ea"/>
                <a:cs typeface="+mj-cs"/>
              </a:rPr>
              <a:t> Once you have filled in all the necessary details, click on the "Send" button located at the top of the event window to send the meeting invitation to the attendees. They will receive an email with the meeting details and can accept or decline the invitation.</a:t>
            </a:r>
            <a:br>
              <a:rPr lang="en-US" sz="1700" kern="1200" dirty="0">
                <a:solidFill>
                  <a:srgbClr val="EBEBEB"/>
                </a:solidFill>
                <a:effectLst/>
                <a:latin typeface="+mj-lt"/>
                <a:ea typeface="+mj-ea"/>
                <a:cs typeface="+mj-cs"/>
              </a:rPr>
            </a:br>
            <a:endParaRPr lang="en-US" sz="1700" kern="1200" dirty="0">
              <a:solidFill>
                <a:srgbClr val="EBEBEB"/>
              </a:solidFill>
              <a:latin typeface="+mj-lt"/>
              <a:ea typeface="+mj-ea"/>
              <a:cs typeface="+mj-cs"/>
            </a:endParaRPr>
          </a:p>
        </p:txBody>
      </p:sp>
      <p:pic>
        <p:nvPicPr>
          <p:cNvPr id="6" name="Content Placeholder 6" descr="A screenshot of a computer&#10;&#10;Description automatically generated">
            <a:extLst>
              <a:ext uri="{FF2B5EF4-FFF2-40B4-BE49-F238E27FC236}">
                <a16:creationId xmlns:a16="http://schemas.microsoft.com/office/drawing/2014/main" id="{CE6F52DE-1804-826A-6088-F64CCFCC9D86}"/>
              </a:ext>
            </a:extLst>
          </p:cNvPr>
          <p:cNvPicPr>
            <a:picLocks noChangeAspect="1"/>
          </p:cNvPicPr>
          <p:nvPr/>
        </p:nvPicPr>
        <p:blipFill rotWithShape="1">
          <a:blip r:embed="rId2"/>
          <a:srcRect t="6203"/>
          <a:stretch/>
        </p:blipFill>
        <p:spPr>
          <a:xfrm>
            <a:off x="2916445" y="593387"/>
            <a:ext cx="6588208" cy="3383301"/>
          </a:xfrm>
          <a:prstGeom prst="rect">
            <a:avLst/>
          </a:prstGeom>
        </p:spPr>
      </p:pic>
      <p:sp>
        <p:nvSpPr>
          <p:cNvPr id="7" name="Oval 6">
            <a:extLst>
              <a:ext uri="{FF2B5EF4-FFF2-40B4-BE49-F238E27FC236}">
                <a16:creationId xmlns:a16="http://schemas.microsoft.com/office/drawing/2014/main" id="{E7DA4F57-CE68-A2DD-EE71-5FE5A3E266B9}"/>
              </a:ext>
            </a:extLst>
          </p:cNvPr>
          <p:cNvSpPr/>
          <p:nvPr/>
        </p:nvSpPr>
        <p:spPr>
          <a:xfrm>
            <a:off x="2688934" y="1563374"/>
            <a:ext cx="4709216" cy="7216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85632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03A07-C401-3389-4CAB-CB8D4B5D2B04}"/>
              </a:ext>
            </a:extLst>
          </p:cNvPr>
          <p:cNvSpPr>
            <a:spLocks noGrp="1"/>
          </p:cNvSpPr>
          <p:nvPr>
            <p:ph type="title"/>
          </p:nvPr>
        </p:nvSpPr>
        <p:spPr>
          <a:xfrm>
            <a:off x="643854" y="1447800"/>
            <a:ext cx="3517455" cy="4572000"/>
          </a:xfrm>
        </p:spPr>
        <p:txBody>
          <a:bodyPr vert="horz" lIns="91440" tIns="45720" rIns="91440" bIns="45720" rtlCol="0" anchor="ctr">
            <a:normAutofit/>
          </a:bodyPr>
          <a:lstStyle/>
          <a:p>
            <a:pPr>
              <a:lnSpc>
                <a:spcPct val="90000"/>
              </a:lnSpc>
            </a:pPr>
            <a:r>
              <a:rPr lang="en-US" sz="2700" b="1" kern="1200" dirty="0">
                <a:solidFill>
                  <a:srgbClr val="F2F2F2"/>
                </a:solidFill>
                <a:effectLst/>
                <a:latin typeface="+mj-lt"/>
                <a:ea typeface="+mj-ea"/>
                <a:cs typeface="+mj-cs"/>
              </a:rPr>
              <a:t>Log in to Outlook:</a:t>
            </a:r>
            <a:r>
              <a:rPr lang="en-US" sz="2700" kern="1200" dirty="0">
                <a:solidFill>
                  <a:srgbClr val="F2F2F2"/>
                </a:solidFill>
                <a:effectLst/>
                <a:latin typeface="+mj-lt"/>
                <a:ea typeface="+mj-ea"/>
                <a:cs typeface="+mj-cs"/>
              </a:rPr>
              <a:t> Open your web browser and navigate to </a:t>
            </a:r>
            <a:r>
              <a:rPr lang="en-US" sz="2700" dirty="0">
                <a:solidFill>
                  <a:srgbClr val="F2F2F2"/>
                </a:solidFill>
              </a:rPr>
              <a:t>the Pierpont Portal </a:t>
            </a:r>
            <a:r>
              <a:rPr lang="en-US" sz="2700" kern="1200" dirty="0">
                <a:solidFill>
                  <a:srgbClr val="F2F2F2"/>
                </a:solidFill>
                <a:effectLst/>
                <a:latin typeface="+mj-lt"/>
                <a:ea typeface="+mj-ea"/>
                <a:cs typeface="+mj-cs"/>
              </a:rPr>
              <a:t>on the web </a:t>
            </a:r>
            <a:br>
              <a:rPr lang="en-US" sz="2700" kern="1200" dirty="0">
                <a:solidFill>
                  <a:srgbClr val="F2F2F2"/>
                </a:solidFill>
                <a:effectLst/>
                <a:latin typeface="+mj-lt"/>
                <a:ea typeface="+mj-ea"/>
                <a:cs typeface="+mj-cs"/>
              </a:rPr>
            </a:br>
            <a:r>
              <a:rPr lang="en-US" sz="2700" kern="1200" dirty="0">
                <a:solidFill>
                  <a:srgbClr val="F2F2F2"/>
                </a:solidFill>
                <a:effectLst/>
                <a:latin typeface="+mj-lt"/>
                <a:ea typeface="+mj-ea"/>
                <a:cs typeface="+mj-cs"/>
              </a:rPr>
              <a:t>(</a:t>
            </a:r>
            <a:r>
              <a:rPr lang="en-US" sz="2700" dirty="0">
                <a:solidFill>
                  <a:srgbClr val="F2F2F2"/>
                </a:solidFill>
                <a:hlinkClick r:id="rId2"/>
              </a:rPr>
              <a:t>Pierpont C&amp;TC(wvnet.edu)</a:t>
            </a:r>
            <a:r>
              <a:rPr lang="en-US" sz="2700" kern="1200" dirty="0">
                <a:solidFill>
                  <a:srgbClr val="F2F2F2"/>
                </a:solidFill>
                <a:effectLst/>
                <a:latin typeface="+mj-lt"/>
                <a:ea typeface="+mj-ea"/>
                <a:cs typeface="+mj-cs"/>
              </a:rPr>
              <a:t>).</a:t>
            </a:r>
            <a:br>
              <a:rPr lang="en-US" sz="2700" kern="1200" dirty="0">
                <a:solidFill>
                  <a:srgbClr val="F2F2F2"/>
                </a:solidFill>
                <a:effectLst/>
                <a:latin typeface="+mj-lt"/>
                <a:ea typeface="+mj-ea"/>
                <a:cs typeface="+mj-cs"/>
              </a:rPr>
            </a:br>
            <a:endParaRPr lang="en-US" sz="2700" kern="1200" dirty="0">
              <a:solidFill>
                <a:srgbClr val="F2F2F2"/>
              </a:solidFill>
              <a:latin typeface="+mj-lt"/>
              <a:ea typeface="+mj-ea"/>
              <a:cs typeface="+mj-cs"/>
            </a:endParaRPr>
          </a:p>
        </p:txBody>
      </p:sp>
      <p:sp>
        <p:nvSpPr>
          <p:cNvPr id="15" name="Freeform: Shape 1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9" name="Rectangle 1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AAF3E059-BBFB-67FD-8328-384908457571}"/>
              </a:ext>
            </a:extLst>
          </p:cNvPr>
          <p:cNvPicPr>
            <a:picLocks noChangeAspect="1"/>
          </p:cNvPicPr>
          <p:nvPr/>
        </p:nvPicPr>
        <p:blipFill>
          <a:blip r:embed="rId3"/>
          <a:stretch>
            <a:fillRect/>
          </a:stretch>
        </p:blipFill>
        <p:spPr>
          <a:xfrm>
            <a:off x="6091143" y="2328206"/>
            <a:ext cx="2473975" cy="2786225"/>
          </a:xfrm>
          <a:prstGeom prst="rect">
            <a:avLst/>
          </a:prstGeom>
        </p:spPr>
      </p:pic>
      <p:pic>
        <p:nvPicPr>
          <p:cNvPr id="7" name="Picture 6">
            <a:extLst>
              <a:ext uri="{FF2B5EF4-FFF2-40B4-BE49-F238E27FC236}">
                <a16:creationId xmlns:a16="http://schemas.microsoft.com/office/drawing/2014/main" id="{39AF3347-F20E-54F8-4F5E-09AA49618726}"/>
              </a:ext>
            </a:extLst>
          </p:cNvPr>
          <p:cNvPicPr>
            <a:picLocks noChangeAspect="1"/>
          </p:cNvPicPr>
          <p:nvPr/>
        </p:nvPicPr>
        <p:blipFill>
          <a:blip r:embed="rId4"/>
          <a:stretch>
            <a:fillRect/>
          </a:stretch>
        </p:blipFill>
        <p:spPr>
          <a:xfrm>
            <a:off x="9171795" y="1447800"/>
            <a:ext cx="1329612" cy="4572000"/>
          </a:xfrm>
          <a:prstGeom prst="rect">
            <a:avLst/>
          </a:prstGeom>
        </p:spPr>
      </p:pic>
      <p:sp>
        <p:nvSpPr>
          <p:cNvPr id="8" name="Arrow: Right 7">
            <a:extLst>
              <a:ext uri="{FF2B5EF4-FFF2-40B4-BE49-F238E27FC236}">
                <a16:creationId xmlns:a16="http://schemas.microsoft.com/office/drawing/2014/main" id="{33C1D174-F281-C043-0972-9CC836BB5A4C}"/>
              </a:ext>
            </a:extLst>
          </p:cNvPr>
          <p:cNvSpPr/>
          <p:nvPr/>
        </p:nvSpPr>
        <p:spPr>
          <a:xfrm>
            <a:off x="8241248" y="4166917"/>
            <a:ext cx="930547" cy="6841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26278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C54A84-FB84-267E-CA10-AEC979D3C12D}"/>
              </a:ext>
            </a:extLst>
          </p:cNvPr>
          <p:cNvSpPr>
            <a:spLocks noGrp="1"/>
          </p:cNvSpPr>
          <p:nvPr>
            <p:ph type="title"/>
          </p:nvPr>
        </p:nvSpPr>
        <p:spPr>
          <a:xfrm>
            <a:off x="6370472" y="1889652"/>
            <a:ext cx="4638903" cy="3078695"/>
          </a:xfrm>
        </p:spPr>
        <p:txBody>
          <a:bodyPr vert="horz" lIns="91440" tIns="45720" rIns="91440" bIns="45720" rtlCol="0">
            <a:noAutofit/>
          </a:bodyPr>
          <a:lstStyle/>
          <a:p>
            <a:pPr>
              <a:lnSpc>
                <a:spcPct val="90000"/>
              </a:lnSpc>
            </a:pPr>
            <a:r>
              <a:rPr lang="en-US" sz="2800" b="1" kern="1200" dirty="0">
                <a:effectLst/>
                <a:latin typeface="+mj-lt"/>
                <a:ea typeface="+mj-ea"/>
                <a:cs typeface="+mj-cs"/>
              </a:rPr>
              <a:t>Go to Calendar:</a:t>
            </a:r>
            <a:r>
              <a:rPr lang="en-US" sz="2800" kern="1200" dirty="0">
                <a:effectLst/>
                <a:latin typeface="+mj-lt"/>
                <a:ea typeface="+mj-ea"/>
                <a:cs typeface="+mj-cs"/>
              </a:rPr>
              <a:t> Click on the "Calendar" icon located at the bottom left corner of the Outlook window to access your calendar.</a:t>
            </a:r>
            <a:br>
              <a:rPr lang="en-US" sz="2800" kern="1200" dirty="0">
                <a:effectLst/>
                <a:latin typeface="+mj-lt"/>
                <a:ea typeface="+mj-ea"/>
                <a:cs typeface="+mj-cs"/>
              </a:rPr>
            </a:br>
            <a:endParaRPr lang="en-US" sz="2800" kern="1200" dirty="0">
              <a:latin typeface="+mj-lt"/>
              <a:ea typeface="+mj-ea"/>
              <a:cs typeface="+mj-cs"/>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Content Placeholder 4">
            <a:extLst>
              <a:ext uri="{FF2B5EF4-FFF2-40B4-BE49-F238E27FC236}">
                <a16:creationId xmlns:a16="http://schemas.microsoft.com/office/drawing/2014/main" id="{6B8D13D2-C462-9AD5-2EA4-82B24C5B9C59}"/>
              </a:ext>
            </a:extLst>
          </p:cNvPr>
          <p:cNvPicPr>
            <a:picLocks noChangeAspect="1"/>
          </p:cNvPicPr>
          <p:nvPr/>
        </p:nvPicPr>
        <p:blipFill rotWithShape="1">
          <a:blip r:embed="rId3"/>
          <a:srcRect t="21869" r="-1" b="36759"/>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6" name="Rectangle 15">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675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66F71-2374-AF99-13C4-3043C2D2DDB3}"/>
              </a:ext>
            </a:extLst>
          </p:cNvPr>
          <p:cNvSpPr>
            <a:spLocks noGrp="1"/>
          </p:cNvSpPr>
          <p:nvPr>
            <p:ph type="title"/>
          </p:nvPr>
        </p:nvSpPr>
        <p:spPr>
          <a:xfrm>
            <a:off x="648929" y="629266"/>
            <a:ext cx="3505495" cy="1622321"/>
          </a:xfrm>
        </p:spPr>
        <p:txBody>
          <a:bodyPr vert="horz" lIns="91440" tIns="45720" rIns="91440" bIns="45720" rtlCol="0">
            <a:noAutofit/>
          </a:bodyPr>
          <a:lstStyle/>
          <a:p>
            <a:pPr>
              <a:lnSpc>
                <a:spcPct val="90000"/>
              </a:lnSpc>
            </a:pPr>
            <a:r>
              <a:rPr lang="en-US" sz="2800" b="1" kern="1200" dirty="0">
                <a:solidFill>
                  <a:srgbClr val="EBEBEB"/>
                </a:solidFill>
                <a:effectLst/>
                <a:latin typeface="+mj-lt"/>
                <a:ea typeface="+mj-ea"/>
                <a:cs typeface="+mj-cs"/>
              </a:rPr>
              <a:t>Create a New Meeting:</a:t>
            </a:r>
            <a:r>
              <a:rPr lang="en-US" sz="2800" kern="1200" dirty="0">
                <a:solidFill>
                  <a:srgbClr val="EBEBEB"/>
                </a:solidFill>
                <a:effectLst/>
                <a:latin typeface="+mj-lt"/>
                <a:ea typeface="+mj-ea"/>
                <a:cs typeface="+mj-cs"/>
              </a:rPr>
              <a:t> Click on the "New event" button located at the top left corner of the calendar view. This will open a new event window.</a:t>
            </a:r>
            <a:br>
              <a:rPr lang="en-US" sz="2800" kern="1200" dirty="0">
                <a:solidFill>
                  <a:srgbClr val="EBEBEB"/>
                </a:solidFill>
                <a:effectLst/>
                <a:latin typeface="+mj-lt"/>
                <a:ea typeface="+mj-ea"/>
                <a:cs typeface="+mj-cs"/>
              </a:rPr>
            </a:br>
            <a:endParaRPr lang="en-US" sz="2800" kern="1200" dirty="0">
              <a:solidFill>
                <a:srgbClr val="EBEBEB"/>
              </a:solidFill>
              <a:latin typeface="+mj-lt"/>
              <a:ea typeface="+mj-ea"/>
              <a:cs typeface="+mj-cs"/>
            </a:endParaRPr>
          </a:p>
        </p:txBody>
      </p:sp>
      <p:sp>
        <p:nvSpPr>
          <p:cNvPr id="14" name="Rectangle 13">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2D3B355-0080-EA14-B0B0-6DE654073DA4}"/>
              </a:ext>
            </a:extLst>
          </p:cNvPr>
          <p:cNvPicPr>
            <a:picLocks noChangeAspect="1"/>
          </p:cNvPicPr>
          <p:nvPr/>
        </p:nvPicPr>
        <p:blipFill>
          <a:blip r:embed="rId2"/>
          <a:stretch>
            <a:fillRect/>
          </a:stretch>
        </p:blipFill>
        <p:spPr>
          <a:xfrm>
            <a:off x="6303860" y="965595"/>
            <a:ext cx="4223752" cy="4773591"/>
          </a:xfrm>
          <a:prstGeom prst="rect">
            <a:avLst/>
          </a:prstGeom>
          <a:effectLst/>
        </p:spPr>
      </p:pic>
      <p:sp>
        <p:nvSpPr>
          <p:cNvPr id="18" name="Rectangle 17">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08315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3" name="Picture 2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2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2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3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07C2D-3EC3-0576-E1F5-FB5B17CEF56D}"/>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1800" b="0" i="0" kern="1200">
                <a:solidFill>
                  <a:srgbClr val="EBEBEB"/>
                </a:solidFill>
                <a:effectLst/>
                <a:latin typeface="+mj-lt"/>
                <a:ea typeface="+mj-ea"/>
                <a:cs typeface="+mj-cs"/>
              </a:rPr>
              <a:t>Add Attendees: In the new event window, enter the email addresses of the attendees in the "Invite someone" field. You can also select attendees from your contacts list by clicking on the "People" icon.</a:t>
            </a:r>
            <a:br>
              <a:rPr lang="en-US" sz="1800" b="0" i="0" kern="1200">
                <a:solidFill>
                  <a:srgbClr val="EBEBEB"/>
                </a:solidFill>
                <a:effectLst/>
                <a:latin typeface="+mj-lt"/>
                <a:ea typeface="+mj-ea"/>
                <a:cs typeface="+mj-cs"/>
              </a:rPr>
            </a:br>
            <a:endParaRPr lang="en-US" sz="1800" b="0" i="0" kern="1200">
              <a:solidFill>
                <a:srgbClr val="EBEBEB"/>
              </a:solidFill>
              <a:latin typeface="+mj-lt"/>
              <a:ea typeface="+mj-ea"/>
              <a:cs typeface="+mj-cs"/>
            </a:endParaRPr>
          </a:p>
        </p:txBody>
      </p:sp>
      <p:sp useBgFill="1">
        <p:nvSpPr>
          <p:cNvPr id="35" name="Rectangle 34">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Content Placeholder 6" descr="A screenshot of a computer&#10;&#10;Description automatically generated">
            <a:extLst>
              <a:ext uri="{FF2B5EF4-FFF2-40B4-BE49-F238E27FC236}">
                <a16:creationId xmlns:a16="http://schemas.microsoft.com/office/drawing/2014/main" id="{601755DE-AB6A-6571-0138-0BDB5314926C}"/>
              </a:ext>
            </a:extLst>
          </p:cNvPr>
          <p:cNvPicPr>
            <a:picLocks noGrp="1" noChangeAspect="1"/>
          </p:cNvPicPr>
          <p:nvPr>
            <p:ph idx="1"/>
          </p:nvPr>
        </p:nvPicPr>
        <p:blipFill rotWithShape="1">
          <a:blip r:embed="rId6"/>
          <a:srcRect b="4407"/>
          <a:stretch/>
        </p:blipFill>
        <p:spPr>
          <a:xfrm>
            <a:off x="955392" y="1789365"/>
            <a:ext cx="6275584" cy="3284462"/>
          </a:xfrm>
          <a:prstGeom prst="rect">
            <a:avLst/>
          </a:prstGeom>
          <a:effectLst/>
        </p:spPr>
      </p:pic>
    </p:spTree>
    <p:extLst>
      <p:ext uri="{BB962C8B-B14F-4D97-AF65-F5344CB8AC3E}">
        <p14:creationId xmlns:p14="http://schemas.microsoft.com/office/powerpoint/2010/main" val="329143368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A3FB6-860E-3912-B4FD-1ABB6147CF5D}"/>
              </a:ext>
            </a:extLst>
          </p:cNvPr>
          <p:cNvSpPr>
            <a:spLocks noGrp="1"/>
          </p:cNvSpPr>
          <p:nvPr>
            <p:ph type="title"/>
          </p:nvPr>
        </p:nvSpPr>
        <p:spPr>
          <a:xfrm>
            <a:off x="648929" y="629266"/>
            <a:ext cx="3505495" cy="5263534"/>
          </a:xfrm>
        </p:spPr>
        <p:txBody>
          <a:bodyPr>
            <a:noAutofit/>
          </a:bodyPr>
          <a:lstStyle/>
          <a:p>
            <a:pPr>
              <a:lnSpc>
                <a:spcPct val="90000"/>
              </a:lnSpc>
            </a:pPr>
            <a:r>
              <a:rPr lang="en-US" sz="2800" b="1" dirty="0">
                <a:solidFill>
                  <a:srgbClr val="EBEBEB"/>
                </a:solidFill>
                <a:effectLst/>
                <a:latin typeface="Segoe UI" panose="020B0502040204020203" pitchFamily="34" charset="0"/>
                <a:ea typeface="Times New Roman" panose="02020603050405020304" pitchFamily="18" charset="0"/>
              </a:rPr>
              <a:t>Set Date and Time:</a:t>
            </a:r>
            <a:r>
              <a:rPr lang="en-US" sz="2800" dirty="0">
                <a:solidFill>
                  <a:srgbClr val="EBEBEB"/>
                </a:solidFill>
                <a:effectLst/>
                <a:latin typeface="Segoe UI" panose="020B0502040204020203" pitchFamily="34" charset="0"/>
                <a:ea typeface="Times New Roman" panose="02020603050405020304" pitchFamily="18" charset="0"/>
              </a:rPr>
              <a:t> Choose the date and time for the meeting by clicking on the "Start time" and "End time" fields and selecting the desired date and time from the calendar and dropdown menus.</a:t>
            </a:r>
            <a:br>
              <a:rPr lang="en-US" sz="2800" dirty="0">
                <a:solidFill>
                  <a:srgbClr val="EBEBEB"/>
                </a:solidFill>
                <a:effectLst/>
                <a:latin typeface="Times New Roman" panose="02020603050405020304" pitchFamily="18" charset="0"/>
                <a:ea typeface="Times New Roman" panose="02020603050405020304" pitchFamily="18" charset="0"/>
              </a:rPr>
            </a:br>
            <a:endParaRPr lang="en-US" sz="2800" dirty="0">
              <a:solidFill>
                <a:srgbClr val="EBEBEB"/>
              </a:solidFill>
            </a:endParaRPr>
          </a:p>
        </p:txBody>
      </p:sp>
      <p:sp>
        <p:nvSpPr>
          <p:cNvPr id="13" name="Rectangle 12">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6" name="Group 5">
            <a:extLst>
              <a:ext uri="{FF2B5EF4-FFF2-40B4-BE49-F238E27FC236}">
                <a16:creationId xmlns:a16="http://schemas.microsoft.com/office/drawing/2014/main" id="{F8D44208-6AB9-CBF7-9134-EF667E8B4E26}"/>
              </a:ext>
            </a:extLst>
          </p:cNvPr>
          <p:cNvGrpSpPr/>
          <p:nvPr/>
        </p:nvGrpSpPr>
        <p:grpSpPr>
          <a:xfrm>
            <a:off x="5608319" y="1721756"/>
            <a:ext cx="5614835" cy="3261269"/>
            <a:chOff x="4922857" y="1690688"/>
            <a:chExt cx="6784510" cy="3588065"/>
          </a:xfrm>
        </p:grpSpPr>
        <p:pic>
          <p:nvPicPr>
            <p:cNvPr id="4" name="Content Placeholder 6" descr="A screenshot of a computer&#10;&#10;Description automatically generated">
              <a:extLst>
                <a:ext uri="{FF2B5EF4-FFF2-40B4-BE49-F238E27FC236}">
                  <a16:creationId xmlns:a16="http://schemas.microsoft.com/office/drawing/2014/main" id="{F8F070B6-D8C1-CFB9-EFE7-20A65D5C7876}"/>
                </a:ext>
              </a:extLst>
            </p:cNvPr>
            <p:cNvPicPr>
              <a:picLocks noChangeAspect="1"/>
            </p:cNvPicPr>
            <p:nvPr/>
          </p:nvPicPr>
          <p:blipFill>
            <a:blip r:embed="rId2"/>
            <a:stretch>
              <a:fillRect/>
            </a:stretch>
          </p:blipFill>
          <p:spPr>
            <a:xfrm>
              <a:off x="5153822" y="1690688"/>
              <a:ext cx="6553545" cy="3588065"/>
            </a:xfrm>
            <a:prstGeom prst="rect">
              <a:avLst/>
            </a:prstGeom>
          </p:spPr>
        </p:pic>
        <p:sp>
          <p:nvSpPr>
            <p:cNvPr id="5" name="Oval 4">
              <a:extLst>
                <a:ext uri="{FF2B5EF4-FFF2-40B4-BE49-F238E27FC236}">
                  <a16:creationId xmlns:a16="http://schemas.microsoft.com/office/drawing/2014/main" id="{C1E0B30A-20F1-40B3-539E-9A8B9F69CE44}"/>
                </a:ext>
              </a:extLst>
            </p:cNvPr>
            <p:cNvSpPr/>
            <p:nvPr/>
          </p:nvSpPr>
          <p:spPr>
            <a:xfrm>
              <a:off x="4922857" y="3244022"/>
              <a:ext cx="4684439" cy="76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006238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5840342-85A1-9286-3E50-AE1AA8562E3D}"/>
              </a:ext>
            </a:extLst>
          </p:cNvPr>
          <p:cNvSpPr>
            <a:spLocks noGrp="1"/>
          </p:cNvSpPr>
          <p:nvPr>
            <p:ph type="title"/>
          </p:nvPr>
        </p:nvSpPr>
        <p:spPr>
          <a:xfrm>
            <a:off x="5944358" y="1447800"/>
            <a:ext cx="5599942" cy="3096987"/>
          </a:xfrm>
        </p:spPr>
        <p:txBody>
          <a:bodyPr vert="horz" lIns="91440" tIns="45720" rIns="91440" bIns="45720" rtlCol="0" anchor="b">
            <a:noAutofit/>
          </a:bodyPr>
          <a:lstStyle/>
          <a:p>
            <a:pPr>
              <a:lnSpc>
                <a:spcPct val="90000"/>
              </a:lnSpc>
            </a:pPr>
            <a:r>
              <a:rPr lang="en-US" sz="2800" dirty="0">
                <a:effectLst/>
              </a:rPr>
              <a:t>Add Location: In the event window, you should see a field labeled "Location." Click on this field to enter the location of the meeting. You can type in the address or name of the location.</a:t>
            </a:r>
            <a:br>
              <a:rPr lang="en-US" sz="2800" dirty="0">
                <a:effectLst/>
              </a:rPr>
            </a:br>
            <a:endParaRPr lang="en-US" sz="2800" dirty="0"/>
          </a:p>
        </p:txBody>
      </p:sp>
      <p:sp>
        <p:nvSpPr>
          <p:cNvPr id="10" name="Content Placeholder 9">
            <a:extLst>
              <a:ext uri="{FF2B5EF4-FFF2-40B4-BE49-F238E27FC236}">
                <a16:creationId xmlns:a16="http://schemas.microsoft.com/office/drawing/2014/main" id="{C4AEDFBC-D7C3-9320-8F77-9B63D132FCF0}"/>
              </a:ext>
            </a:extLst>
          </p:cNvPr>
          <p:cNvSpPr>
            <a:spLocks noGrp="1"/>
          </p:cNvSpPr>
          <p:nvPr>
            <p:ph idx="1"/>
          </p:nvPr>
        </p:nvSpPr>
        <p:spPr>
          <a:xfrm>
            <a:off x="5944358" y="4740729"/>
            <a:ext cx="5599942" cy="1469570"/>
          </a:xfrm>
        </p:spPr>
        <p:txBody>
          <a:bodyPr vert="horz" lIns="91440" tIns="45720" rIns="91440" bIns="45720" rtlCol="0" anchor="t">
            <a:normAutofit/>
          </a:bodyPr>
          <a:lstStyle/>
          <a:p>
            <a:pPr marL="0" indent="0" algn="ctr">
              <a:buNone/>
            </a:pPr>
            <a:r>
              <a:rPr lang="en-US" sz="1800" cap="all" dirty="0">
                <a:solidFill>
                  <a:schemeClr val="bg2">
                    <a:lumMod val="40000"/>
                    <a:lumOff val="60000"/>
                  </a:schemeClr>
                </a:solidFill>
              </a:rPr>
              <a:t>Type the room name in the box the “Browse with Room Finder” </a:t>
            </a:r>
          </a:p>
          <a:p>
            <a:pPr marL="0" indent="0" algn="ctr">
              <a:buNone/>
            </a:pPr>
            <a:r>
              <a:rPr lang="en-US" sz="1800" cap="all" dirty="0">
                <a:solidFill>
                  <a:schemeClr val="bg2">
                    <a:lumMod val="40000"/>
                    <a:lumOff val="60000"/>
                  </a:schemeClr>
                </a:solidFill>
              </a:rPr>
              <a:t>is not function properly </a:t>
            </a:r>
          </a:p>
        </p:txBody>
      </p:sp>
      <p:sp>
        <p:nvSpPr>
          <p:cNvPr id="25" name="Freeform: Shape 24">
            <a:extLst>
              <a:ext uri="{FF2B5EF4-FFF2-40B4-BE49-F238E27FC236}">
                <a16:creationId xmlns:a16="http://schemas.microsoft.com/office/drawing/2014/main" id="{D4D1EC32-8D7D-4EEB-B117-8A6BFB8E0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59120" y="659121"/>
            <a:ext cx="6858001" cy="5539756"/>
          </a:xfrm>
          <a:custGeom>
            <a:avLst/>
            <a:gdLst>
              <a:gd name="connsiteX0" fmla="*/ 6858001 w 6858001"/>
              <a:gd name="connsiteY0" fmla="*/ 1344715 h 5539756"/>
              <a:gd name="connsiteX1" fmla="*/ 6858001 w 6858001"/>
              <a:gd name="connsiteY1" fmla="*/ 1177 h 5539756"/>
              <a:gd name="connsiteX2" fmla="*/ 6702324 w 6858001"/>
              <a:gd name="connsiteY2" fmla="*/ 26222 h 5539756"/>
              <a:gd name="connsiteX3" fmla="*/ 6547333 w 6858001"/>
              <a:gd name="connsiteY3" fmla="*/ 50091 h 5539756"/>
              <a:gd name="connsiteX4" fmla="*/ 6391657 w 6858001"/>
              <a:gd name="connsiteY4" fmla="*/ 73455 h 5539756"/>
              <a:gd name="connsiteX5" fmla="*/ 6235294 w 6858001"/>
              <a:gd name="connsiteY5" fmla="*/ 93458 h 5539756"/>
              <a:gd name="connsiteX6" fmla="*/ 6079618 w 6858001"/>
              <a:gd name="connsiteY6" fmla="*/ 113629 h 5539756"/>
              <a:gd name="connsiteX7" fmla="*/ 5923255 w 6858001"/>
              <a:gd name="connsiteY7" fmla="*/ 132455 h 5539756"/>
              <a:gd name="connsiteX8" fmla="*/ 5768950 w 6858001"/>
              <a:gd name="connsiteY8" fmla="*/ 148591 h 5539756"/>
              <a:gd name="connsiteX9" fmla="*/ 5612588 w 6858001"/>
              <a:gd name="connsiteY9" fmla="*/ 163887 h 5539756"/>
              <a:gd name="connsiteX10" fmla="*/ 5456911 w 6858001"/>
              <a:gd name="connsiteY10" fmla="*/ 177839 h 5539756"/>
              <a:gd name="connsiteX11" fmla="*/ 5303978 w 6858001"/>
              <a:gd name="connsiteY11" fmla="*/ 189941 h 5539756"/>
              <a:gd name="connsiteX12" fmla="*/ 5148987 w 6858001"/>
              <a:gd name="connsiteY12" fmla="*/ 202044 h 5539756"/>
              <a:gd name="connsiteX13" fmla="*/ 4996054 w 6858001"/>
              <a:gd name="connsiteY13" fmla="*/ 212129 h 5539756"/>
              <a:gd name="connsiteX14" fmla="*/ 4843120 w 6858001"/>
              <a:gd name="connsiteY14" fmla="*/ 220029 h 5539756"/>
              <a:gd name="connsiteX15" fmla="*/ 4690873 w 6858001"/>
              <a:gd name="connsiteY15" fmla="*/ 228266 h 5539756"/>
              <a:gd name="connsiteX16" fmla="*/ 4539997 w 6858001"/>
              <a:gd name="connsiteY16" fmla="*/ 235157 h 5539756"/>
              <a:gd name="connsiteX17" fmla="*/ 4390492 w 6858001"/>
              <a:gd name="connsiteY17" fmla="*/ 240032 h 5539756"/>
              <a:gd name="connsiteX18" fmla="*/ 4240988 w 6858001"/>
              <a:gd name="connsiteY18" fmla="*/ 244234 h 5539756"/>
              <a:gd name="connsiteX19" fmla="*/ 4092855 w 6858001"/>
              <a:gd name="connsiteY19" fmla="*/ 248268 h 5539756"/>
              <a:gd name="connsiteX20" fmla="*/ 3946780 w 6858001"/>
              <a:gd name="connsiteY20" fmla="*/ 250117 h 5539756"/>
              <a:gd name="connsiteX21" fmla="*/ 3800704 w 6858001"/>
              <a:gd name="connsiteY21" fmla="*/ 252134 h 5539756"/>
              <a:gd name="connsiteX22" fmla="*/ 3656686 w 6858001"/>
              <a:gd name="connsiteY22" fmla="*/ 253143 h 5539756"/>
              <a:gd name="connsiteX23" fmla="*/ 3514040 w 6858001"/>
              <a:gd name="connsiteY23" fmla="*/ 252134 h 5539756"/>
              <a:gd name="connsiteX24" fmla="*/ 3372765 w 6858001"/>
              <a:gd name="connsiteY24" fmla="*/ 252134 h 5539756"/>
              <a:gd name="connsiteX25" fmla="*/ 3232862 w 6858001"/>
              <a:gd name="connsiteY25" fmla="*/ 250117 h 5539756"/>
              <a:gd name="connsiteX26" fmla="*/ 3095702 w 6858001"/>
              <a:gd name="connsiteY26" fmla="*/ 247092 h 5539756"/>
              <a:gd name="connsiteX27" fmla="*/ 2959914 w 6858001"/>
              <a:gd name="connsiteY27" fmla="*/ 244234 h 5539756"/>
              <a:gd name="connsiteX28" fmla="*/ 2826868 w 6858001"/>
              <a:gd name="connsiteY28" fmla="*/ 241040 h 5539756"/>
              <a:gd name="connsiteX29" fmla="*/ 2694509 w 6858001"/>
              <a:gd name="connsiteY29" fmla="*/ 236166 h 5539756"/>
              <a:gd name="connsiteX30" fmla="*/ 2564208 w 6858001"/>
              <a:gd name="connsiteY30" fmla="*/ 230955 h 5539756"/>
              <a:gd name="connsiteX31" fmla="*/ 2436649 w 6858001"/>
              <a:gd name="connsiteY31" fmla="*/ 226249 h 5539756"/>
              <a:gd name="connsiteX32" fmla="*/ 2187703 w 6858001"/>
              <a:gd name="connsiteY32" fmla="*/ 212969 h 5539756"/>
              <a:gd name="connsiteX33" fmla="*/ 1949045 w 6858001"/>
              <a:gd name="connsiteY33" fmla="*/ 198850 h 5539756"/>
              <a:gd name="connsiteX34" fmla="*/ 1719988 w 6858001"/>
              <a:gd name="connsiteY34" fmla="*/ 184058 h 5539756"/>
              <a:gd name="connsiteX35" fmla="*/ 1503275 w 6858001"/>
              <a:gd name="connsiteY35" fmla="*/ 167753 h 5539756"/>
              <a:gd name="connsiteX36" fmla="*/ 1296163 w 6858001"/>
              <a:gd name="connsiteY36" fmla="*/ 150776 h 5539756"/>
              <a:gd name="connsiteX37" fmla="*/ 1104139 w 6858001"/>
              <a:gd name="connsiteY37" fmla="*/ 132455 h 5539756"/>
              <a:gd name="connsiteX38" fmla="*/ 923774 w 6858001"/>
              <a:gd name="connsiteY38" fmla="*/ 114469 h 5539756"/>
              <a:gd name="connsiteX39" fmla="*/ 757810 w 6858001"/>
              <a:gd name="connsiteY39" fmla="*/ 96484 h 5539756"/>
              <a:gd name="connsiteX40" fmla="*/ 605563 w 6858001"/>
              <a:gd name="connsiteY40" fmla="*/ 79507 h 5539756"/>
              <a:gd name="connsiteX41" fmla="*/ 470460 w 6858001"/>
              <a:gd name="connsiteY41" fmla="*/ 63370 h 5539756"/>
              <a:gd name="connsiteX42" fmla="*/ 348388 w 6858001"/>
              <a:gd name="connsiteY42" fmla="*/ 48074 h 5539756"/>
              <a:gd name="connsiteX43" fmla="*/ 245518 w 6858001"/>
              <a:gd name="connsiteY43" fmla="*/ 35299 h 5539756"/>
              <a:gd name="connsiteX44" fmla="*/ 159107 w 6858001"/>
              <a:gd name="connsiteY44" fmla="*/ 23197 h 5539756"/>
              <a:gd name="connsiteX45" fmla="*/ 40463 w 6858001"/>
              <a:gd name="connsiteY45" fmla="*/ 5883 h 5539756"/>
              <a:gd name="connsiteX46" fmla="*/ 1 w 6858001"/>
              <a:gd name="connsiteY46" fmla="*/ 0 h 5539756"/>
              <a:gd name="connsiteX47" fmla="*/ 1 w 6858001"/>
              <a:gd name="connsiteY47" fmla="*/ 905405 h 5539756"/>
              <a:gd name="connsiteX48" fmla="*/ 0 w 6858001"/>
              <a:gd name="connsiteY48" fmla="*/ 905405 h 5539756"/>
              <a:gd name="connsiteX49" fmla="*/ 0 w 6858001"/>
              <a:gd name="connsiteY49" fmla="*/ 5539756 h 5539756"/>
              <a:gd name="connsiteX50" fmla="*/ 6858000 w 6858001"/>
              <a:gd name="connsiteY50" fmla="*/ 5539756 h 5539756"/>
              <a:gd name="connsiteX51" fmla="*/ 6858000 w 6858001"/>
              <a:gd name="connsiteY51" fmla="*/ 1344715 h 55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39756">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405"/>
                </a:lnTo>
                <a:lnTo>
                  <a:pt x="0" y="905405"/>
                </a:lnTo>
                <a:lnTo>
                  <a:pt x="0" y="5539756"/>
                </a:lnTo>
                <a:lnTo>
                  <a:pt x="6858000" y="5539756"/>
                </a:lnTo>
                <a:lnTo>
                  <a:pt x="6858000" y="1344715"/>
                </a:lnTo>
                <a:close/>
              </a:path>
            </a:pathLst>
          </a:custGeom>
          <a:solidFill>
            <a:srgbClr val="FFFFFF"/>
          </a:solidFill>
          <a:ln>
            <a:noFill/>
          </a:ln>
        </p:spPr>
        <p:txBody>
          <a:bodyPr/>
          <a:lstStyle/>
          <a:p>
            <a:endParaRPr lang="en-US"/>
          </a:p>
        </p:txBody>
      </p:sp>
      <p:pic>
        <p:nvPicPr>
          <p:cNvPr id="5" name="Content Placeholder 4">
            <a:extLst>
              <a:ext uri="{FF2B5EF4-FFF2-40B4-BE49-F238E27FC236}">
                <a16:creationId xmlns:a16="http://schemas.microsoft.com/office/drawing/2014/main" id="{6A2C2A78-D4A0-475C-550C-8DDEB18A3782}"/>
              </a:ext>
            </a:extLst>
          </p:cNvPr>
          <p:cNvPicPr>
            <a:picLocks noChangeAspect="1"/>
          </p:cNvPicPr>
          <p:nvPr/>
        </p:nvPicPr>
        <p:blipFill rotWithShape="1">
          <a:blip r:embed="rId7"/>
          <a:srcRect t="17926"/>
          <a:stretch/>
        </p:blipFill>
        <p:spPr>
          <a:xfrm>
            <a:off x="599921" y="1854820"/>
            <a:ext cx="3993646" cy="3081080"/>
          </a:xfrm>
          <a:prstGeom prst="rect">
            <a:avLst/>
          </a:prstGeom>
          <a:effectLst/>
        </p:spPr>
      </p:pic>
      <p:sp>
        <p:nvSpPr>
          <p:cNvPr id="27" name="Freeform 27">
            <a:extLst>
              <a:ext uri="{FF2B5EF4-FFF2-40B4-BE49-F238E27FC236}">
                <a16:creationId xmlns:a16="http://schemas.microsoft.com/office/drawing/2014/main" id="{38EBD67A-F537-456C-967F-D1E5910B7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93485"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Tree>
    <p:extLst>
      <p:ext uri="{BB962C8B-B14F-4D97-AF65-F5344CB8AC3E}">
        <p14:creationId xmlns:p14="http://schemas.microsoft.com/office/powerpoint/2010/main" val="99895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08017-D2EF-FB05-6A5D-D9F06405D6DE}"/>
              </a:ext>
            </a:extLst>
          </p:cNvPr>
          <p:cNvSpPr>
            <a:spLocks noGrp="1"/>
          </p:cNvSpPr>
          <p:nvPr>
            <p:ph type="title"/>
          </p:nvPr>
        </p:nvSpPr>
        <p:spPr>
          <a:xfrm>
            <a:off x="635223" y="629266"/>
            <a:ext cx="3116690" cy="5594554"/>
          </a:xfrm>
        </p:spPr>
        <p:txBody>
          <a:bodyPr anchor="ctr">
            <a:normAutofit/>
          </a:bodyPr>
          <a:lstStyle/>
          <a:p>
            <a:pPr>
              <a:lnSpc>
                <a:spcPct val="90000"/>
              </a:lnSpc>
            </a:pPr>
            <a:r>
              <a:rPr lang="en-US" sz="3000" b="1" dirty="0">
                <a:solidFill>
                  <a:srgbClr val="EBEBEB"/>
                </a:solidFill>
                <a:effectLst/>
                <a:latin typeface="Segoe UI" panose="020B0502040204020203" pitchFamily="34" charset="0"/>
                <a:ea typeface="Times New Roman" panose="02020603050405020304" pitchFamily="18" charset="0"/>
              </a:rPr>
              <a:t>Set Reminder (Optional):</a:t>
            </a:r>
            <a:r>
              <a:rPr lang="en-US" sz="3000" dirty="0">
                <a:solidFill>
                  <a:srgbClr val="EBEBEB"/>
                </a:solidFill>
                <a:effectLst/>
                <a:latin typeface="Segoe UI" panose="020B0502040204020203" pitchFamily="34" charset="0"/>
                <a:ea typeface="Times New Roman" panose="02020603050405020304" pitchFamily="18" charset="0"/>
              </a:rPr>
              <a:t> If you want to set a reminder for the meeting, you can do so by clicking on the "Add a reminder" dropdown menu and selecting an appropriate option.</a:t>
            </a:r>
            <a:br>
              <a:rPr lang="en-US" sz="3000" dirty="0">
                <a:solidFill>
                  <a:srgbClr val="EBEBEB"/>
                </a:solidFill>
                <a:effectLst/>
                <a:latin typeface="Times New Roman" panose="02020603050405020304" pitchFamily="18" charset="0"/>
                <a:ea typeface="Times New Roman" panose="02020603050405020304" pitchFamily="18" charset="0"/>
              </a:rPr>
            </a:br>
            <a:endParaRPr lang="en-US" sz="3000" dirty="0">
              <a:solidFill>
                <a:srgbClr val="EBEBEB"/>
              </a:solidFill>
            </a:endParaRPr>
          </a:p>
        </p:txBody>
      </p:sp>
      <p:sp>
        <p:nvSpPr>
          <p:cNvPr id="20"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1" name="Freeform: Shape 14">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16">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49126ED-D787-B67A-E9AE-ABA3F7B9D2E1}"/>
              </a:ext>
            </a:extLst>
          </p:cNvPr>
          <p:cNvSpPr>
            <a:spLocks noGrp="1"/>
          </p:cNvSpPr>
          <p:nvPr>
            <p:ph idx="1"/>
          </p:nvPr>
        </p:nvSpPr>
        <p:spPr>
          <a:xfrm>
            <a:off x="5048452" y="1410458"/>
            <a:ext cx="6495847" cy="2589913"/>
          </a:xfrm>
        </p:spPr>
        <p:txBody>
          <a:bodyPr>
            <a:normAutofit/>
          </a:bodyPr>
          <a:lstStyle/>
          <a:p>
            <a:endParaRPr lang="en-US"/>
          </a:p>
        </p:txBody>
      </p:sp>
      <p:grpSp>
        <p:nvGrpSpPr>
          <p:cNvPr id="6" name="Group 5">
            <a:extLst>
              <a:ext uri="{FF2B5EF4-FFF2-40B4-BE49-F238E27FC236}">
                <a16:creationId xmlns:a16="http://schemas.microsoft.com/office/drawing/2014/main" id="{DC4A3CEE-6F17-6D5C-753A-4B7F1FC405B5}"/>
              </a:ext>
            </a:extLst>
          </p:cNvPr>
          <p:cNvGrpSpPr>
            <a:grpSpLocks noChangeAspect="1"/>
          </p:cNvGrpSpPr>
          <p:nvPr/>
        </p:nvGrpSpPr>
        <p:grpSpPr>
          <a:xfrm>
            <a:off x="5048452" y="4267831"/>
            <a:ext cx="6495847" cy="1355920"/>
            <a:chOff x="6492895" y="1848723"/>
            <a:chExt cx="4454266" cy="929767"/>
          </a:xfrm>
        </p:grpSpPr>
        <p:pic>
          <p:nvPicPr>
            <p:cNvPr id="4" name="Content Placeholder 6" descr="A screenshot of a computer&#10;&#10;Description automatically generated">
              <a:extLst>
                <a:ext uri="{FF2B5EF4-FFF2-40B4-BE49-F238E27FC236}">
                  <a16:creationId xmlns:a16="http://schemas.microsoft.com/office/drawing/2014/main" id="{151438FC-FD1D-FC3A-B9C0-B90E7B20CDD3}"/>
                </a:ext>
              </a:extLst>
            </p:cNvPr>
            <p:cNvPicPr>
              <a:picLocks noChangeAspect="1"/>
            </p:cNvPicPr>
            <p:nvPr/>
          </p:nvPicPr>
          <p:blipFill rotWithShape="1">
            <a:blip r:embed="rId2"/>
            <a:srcRect t="6026" r="32033" b="68173"/>
            <a:stretch/>
          </p:blipFill>
          <p:spPr>
            <a:xfrm>
              <a:off x="6492895" y="1848723"/>
              <a:ext cx="4454266" cy="929767"/>
            </a:xfrm>
            <a:prstGeom prst="rect">
              <a:avLst/>
            </a:prstGeom>
          </p:spPr>
        </p:pic>
        <p:sp>
          <p:nvSpPr>
            <p:cNvPr id="5" name="Oval 4">
              <a:extLst>
                <a:ext uri="{FF2B5EF4-FFF2-40B4-BE49-F238E27FC236}">
                  <a16:creationId xmlns:a16="http://schemas.microsoft.com/office/drawing/2014/main" id="{B8A43F87-793C-607E-3CF4-332645369018}"/>
                </a:ext>
              </a:extLst>
            </p:cNvPr>
            <p:cNvSpPr/>
            <p:nvPr/>
          </p:nvSpPr>
          <p:spPr>
            <a:xfrm>
              <a:off x="7459025" y="1851779"/>
              <a:ext cx="1721783" cy="76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39499672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8757B54-E5E1-7D20-49D3-D3006AECE4D0}"/>
              </a:ext>
            </a:extLst>
          </p:cNvPr>
          <p:cNvSpPr>
            <a:spLocks noGrp="1"/>
          </p:cNvSpPr>
          <p:nvPr>
            <p:ph type="title"/>
          </p:nvPr>
        </p:nvSpPr>
        <p:spPr>
          <a:xfrm>
            <a:off x="831810" y="571500"/>
            <a:ext cx="9252154" cy="1016654"/>
          </a:xfrm>
        </p:spPr>
        <p:txBody>
          <a:bodyPr vert="horz" lIns="91440" tIns="45720" rIns="91440" bIns="45720" rtlCol="0">
            <a:noAutofit/>
          </a:bodyPr>
          <a:lstStyle/>
          <a:p>
            <a:pPr>
              <a:lnSpc>
                <a:spcPct val="90000"/>
              </a:lnSpc>
            </a:pPr>
            <a:r>
              <a:rPr lang="en-US" sz="2400" b="1" kern="1200" dirty="0">
                <a:solidFill>
                  <a:srgbClr val="EBEBEB"/>
                </a:solidFill>
                <a:effectLst/>
                <a:latin typeface="+mj-lt"/>
                <a:ea typeface="+mj-ea"/>
                <a:cs typeface="+mj-cs"/>
              </a:rPr>
              <a:t>Add Meeting Details (Optional):</a:t>
            </a:r>
            <a:r>
              <a:rPr lang="en-US" sz="2400" kern="1200" dirty="0">
                <a:solidFill>
                  <a:srgbClr val="EBEBEB"/>
                </a:solidFill>
                <a:effectLst/>
                <a:latin typeface="+mj-lt"/>
                <a:ea typeface="+mj-ea"/>
                <a:cs typeface="+mj-cs"/>
              </a:rPr>
              <a:t> You can add additional details about the meeting in the "Add a message to attendees" field. This could include the agenda, meeting objectives, or any other relevant information.</a:t>
            </a:r>
            <a:br>
              <a:rPr lang="en-US" sz="2400" kern="1200" dirty="0">
                <a:solidFill>
                  <a:srgbClr val="EBEBEB"/>
                </a:solidFill>
                <a:effectLst/>
                <a:latin typeface="+mj-lt"/>
                <a:ea typeface="+mj-ea"/>
                <a:cs typeface="+mj-cs"/>
              </a:rPr>
            </a:br>
            <a:endParaRPr lang="en-US" sz="2400" kern="1200" dirty="0">
              <a:solidFill>
                <a:srgbClr val="EBEBEB"/>
              </a:solidFill>
              <a:latin typeface="+mj-lt"/>
              <a:ea typeface="+mj-ea"/>
              <a:cs typeface="+mj-cs"/>
            </a:endParaRP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pic>
        <p:nvPicPr>
          <p:cNvPr id="4" name="Content Placeholder 6" descr="A screenshot of a computer&#10;&#10;Description automatically generated">
            <a:extLst>
              <a:ext uri="{FF2B5EF4-FFF2-40B4-BE49-F238E27FC236}">
                <a16:creationId xmlns:a16="http://schemas.microsoft.com/office/drawing/2014/main" id="{7D701EF4-CED4-428E-BA78-8421F1CE6BD2}"/>
              </a:ext>
            </a:extLst>
          </p:cNvPr>
          <p:cNvPicPr>
            <a:picLocks noChangeAspect="1"/>
          </p:cNvPicPr>
          <p:nvPr/>
        </p:nvPicPr>
        <p:blipFill rotWithShape="1">
          <a:blip r:embed="rId2"/>
          <a:srcRect t="6991"/>
          <a:stretch/>
        </p:blipFill>
        <p:spPr>
          <a:xfrm>
            <a:off x="2794077" y="2810256"/>
            <a:ext cx="6685219" cy="3404277"/>
          </a:xfrm>
          <a:prstGeom prst="rect">
            <a:avLst/>
          </a:prstGeom>
        </p:spPr>
      </p:pic>
      <p:sp>
        <p:nvSpPr>
          <p:cNvPr id="5" name="Oval 4">
            <a:extLst>
              <a:ext uri="{FF2B5EF4-FFF2-40B4-BE49-F238E27FC236}">
                <a16:creationId xmlns:a16="http://schemas.microsoft.com/office/drawing/2014/main" id="{B5721943-A8CB-663F-9845-23DD5BEAA402}"/>
              </a:ext>
            </a:extLst>
          </p:cNvPr>
          <p:cNvSpPr/>
          <p:nvPr/>
        </p:nvSpPr>
        <p:spPr>
          <a:xfrm>
            <a:off x="2713933" y="4755263"/>
            <a:ext cx="4778559" cy="14592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64294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67</TotalTime>
  <Words>376</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Segoe UI</vt:lpstr>
      <vt:lpstr>Times New Roman</vt:lpstr>
      <vt:lpstr>Wingdings 3</vt:lpstr>
      <vt:lpstr>Ion</vt:lpstr>
      <vt:lpstr>Microsoft365 Outlook </vt:lpstr>
      <vt:lpstr>Log in to Outlook: Open your web browser and navigate to the Pierpont Portal on the web  (Pierpont C&amp;TC(wvnet.edu)). </vt:lpstr>
      <vt:lpstr>Go to Calendar: Click on the "Calendar" icon located at the bottom left corner of the Outlook window to access your calendar. </vt:lpstr>
      <vt:lpstr>Create a New Meeting: Click on the "New event" button located at the top left corner of the calendar view. This will open a new event window. </vt:lpstr>
      <vt:lpstr>Add Attendees: In the new event window, enter the email addresses of the attendees in the "Invite someone" field. You can also select attendees from your contacts list by clicking on the "People" icon. </vt:lpstr>
      <vt:lpstr>Set Date and Time: Choose the date and time for the meeting by clicking on the "Start time" and "End time" fields and selecting the desired date and time from the calendar and dropdown menus. </vt:lpstr>
      <vt:lpstr>Add Location: In the event window, you should see a field labeled "Location." Click on this field to enter the location of the meeting. You can type in the address or name of the location. </vt:lpstr>
      <vt:lpstr>Set Reminder (Optional): If you want to set a reminder for the meeting, you can do so by clicking on the "Add a reminder" dropdown menu and selecting an appropriate option. </vt:lpstr>
      <vt:lpstr>Add Meeting Details (Optional): You can add additional details about the meeting in the "Add a message to attendees" field. This could include the agenda, meeting objectives, or any other relevant information. </vt:lpstr>
      <vt:lpstr>Send the Meeting Invitation: Once you have filled in all the necessary details, click on the "Send" button located at the top of the event window to send the meeting invitation to the attendees. They will receive an email with the meeting details and can accept or decline the invitation. </vt:lpstr>
    </vt:vector>
  </TitlesOfParts>
  <Company>Pierpont Community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Microsoft365 Outlook </dc:title>
  <dc:creator>Gray, James</dc:creator>
  <cp:lastModifiedBy>Bowers, JT</cp:lastModifiedBy>
  <cp:revision>1</cp:revision>
  <dcterms:created xsi:type="dcterms:W3CDTF">2024-02-29T17:29:19Z</dcterms:created>
  <dcterms:modified xsi:type="dcterms:W3CDTF">2024-03-01T14:25:00Z</dcterms:modified>
</cp:coreProperties>
</file>